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0" r:id="rId2"/>
    <p:sldId id="292" r:id="rId3"/>
    <p:sldId id="290" r:id="rId4"/>
    <p:sldId id="296" r:id="rId5"/>
    <p:sldId id="291" r:id="rId6"/>
    <p:sldId id="276" r:id="rId7"/>
    <p:sldId id="286" r:id="rId8"/>
    <p:sldId id="274" r:id="rId9"/>
    <p:sldId id="287" r:id="rId10"/>
    <p:sldId id="289" r:id="rId11"/>
    <p:sldId id="288" r:id="rId12"/>
    <p:sldId id="280" r:id="rId13"/>
    <p:sldId id="285" r:id="rId14"/>
    <p:sldId id="269" r:id="rId15"/>
    <p:sldId id="281" r:id="rId16"/>
    <p:sldId id="29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C0D9D9-8445-43E3-B482-3B09A84E491B}" v="1538" dt="2020-10-26T19:38:19.987"/>
    <p1510:client id="{D549D0A2-59B5-4461-A982-89A76224392D}" v="1193" dt="2020-10-31T21:54:01.684"/>
    <p1510:client id="{DD67F617-9558-47C4-BFD9-541D742F485A}" v="2620" dt="2020-10-26T16:37:19.0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12.xml" Id="rId13" /><Relationship Type="http://schemas.openxmlformats.org/officeDocument/2006/relationships/presProps" Target="presProps.xml" Id="rId18" /><Relationship Type="http://schemas.openxmlformats.org/officeDocument/2006/relationships/slide" Target="slides/slide2.xml" Id="rId3" /><Relationship Type="http://schemas.openxmlformats.org/officeDocument/2006/relationships/tableStyles" Target="tableStyles.xml" Id="rId21" /><Relationship Type="http://schemas.openxmlformats.org/officeDocument/2006/relationships/slide" Target="slides/slide6.xml" Id="rId7" /><Relationship Type="http://schemas.openxmlformats.org/officeDocument/2006/relationships/slide" Target="slides/slide11.xml" Id="rId12" /><Relationship Type="http://schemas.openxmlformats.org/officeDocument/2006/relationships/slide" Target="slides/slide16.xml" Id="rId17" /><Relationship Type="http://schemas.openxmlformats.org/officeDocument/2006/relationships/slide" Target="slides/slide1.xml" Id="rId2" /><Relationship Type="http://schemas.openxmlformats.org/officeDocument/2006/relationships/slide" Target="slides/slide15.xml" Id="rId16" /><Relationship Type="http://schemas.openxmlformats.org/officeDocument/2006/relationships/theme" Target="theme/theme1.xml" Id="rId20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10.xml" Id="rId11" /><Relationship Type="http://schemas.openxmlformats.org/officeDocument/2006/relationships/slide" Target="slides/slide4.xml" Id="rId5" /><Relationship Type="http://schemas.openxmlformats.org/officeDocument/2006/relationships/slide" Target="slides/slide14.xml" Id="rId15" /><Relationship Type="http://schemas.microsoft.com/office/2015/10/relationships/revisionInfo" Target="revisionInfo.xml" Id="rId23" /><Relationship Type="http://schemas.openxmlformats.org/officeDocument/2006/relationships/slide" Target="slides/slide9.xml" Id="rId10" /><Relationship Type="http://schemas.openxmlformats.org/officeDocument/2006/relationships/viewProps" Target="viewProps.xml" Id="rId19" /><Relationship Type="http://schemas.openxmlformats.org/officeDocument/2006/relationships/slide" Target="slides/slide3.xml" Id="rId4" /><Relationship Type="http://schemas.openxmlformats.org/officeDocument/2006/relationships/slide" Target="slides/slide8.xml" Id="rId9" /><Relationship Type="http://schemas.openxmlformats.org/officeDocument/2006/relationships/slide" Target="slides/slide13.xml" Id="rId14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14C8CAD5-6CF6-437B-8228-5881ECA23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51" y="289335"/>
            <a:ext cx="12138586" cy="601053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EA6B69-60A3-4C2D-8B41-A141CA81A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406 Submarine Cables</a:t>
            </a:r>
            <a:endParaRPr lang="en-US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D5D1BDEA-9901-421F-B6A4-C3934FF56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6440" y="181283"/>
            <a:ext cx="2707250" cy="3078725"/>
          </a:xfrm>
          <a:prstGeom prst="rect">
            <a:avLst/>
          </a:prstGeom>
        </p:spPr>
      </p:pic>
      <p:pic>
        <p:nvPicPr>
          <p:cNvPr id="7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0BB3761-0358-4554-9F50-BDA5925591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7" y="5857900"/>
            <a:ext cx="12071554" cy="96781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EBD55EF-9E2E-4131-B539-3A467059ADBF}"/>
              </a:ext>
            </a:extLst>
          </p:cNvPr>
          <p:cNvSpPr/>
          <p:nvPr/>
        </p:nvSpPr>
        <p:spPr>
          <a:xfrm>
            <a:off x="9485670" y="3254476"/>
            <a:ext cx="2679289" cy="2961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>
                <a:latin typeface="Consolas"/>
                <a:cs typeface="Calibri"/>
              </a:rPr>
              <a:t>Minimum design life of 25 years.</a:t>
            </a:r>
            <a:endParaRPr lang="en-US" sz="1200" dirty="0">
              <a:latin typeface="Consolas"/>
              <a:ea typeface="+mn-lt"/>
              <a:cs typeface="+mn-lt"/>
            </a:endParaRPr>
          </a:p>
          <a:p>
            <a:endParaRPr lang="en-US" sz="1200" dirty="0">
              <a:latin typeface="Consolas"/>
              <a:cs typeface="Calibri"/>
            </a:endParaRPr>
          </a:p>
          <a:p>
            <a:r>
              <a:rPr lang="en-US" sz="1200" dirty="0">
                <a:latin typeface="Consolas"/>
                <a:cs typeface="Calibri"/>
              </a:rPr>
              <a:t>Satellites account for 0.37% of all U.S. international capacity.</a:t>
            </a:r>
            <a:endParaRPr lang="en-US" sz="1200">
              <a:latin typeface="Consolas"/>
              <a:ea typeface="+mn-lt"/>
              <a:cs typeface="+mn-lt"/>
            </a:endParaRPr>
          </a:p>
          <a:p>
            <a:endParaRPr lang="en-US" sz="1200" dirty="0">
              <a:latin typeface="Consolas"/>
              <a:cs typeface="Calibri"/>
            </a:endParaRPr>
          </a:p>
          <a:p>
            <a:r>
              <a:rPr lang="en-US" sz="1200" dirty="0">
                <a:latin typeface="Consolas"/>
                <a:cs typeface="Calibri"/>
              </a:rPr>
              <a:t>The new MAREA cable is capable of carrying 208 </a:t>
            </a:r>
            <a:r>
              <a:rPr lang="en-US" sz="1200" dirty="0" err="1">
                <a:latin typeface="Consolas"/>
                <a:cs typeface="Calibri"/>
              </a:rPr>
              <a:t>Tbps</a:t>
            </a:r>
            <a:r>
              <a:rPr lang="en-US" sz="1200" dirty="0">
                <a:latin typeface="Consolas"/>
                <a:cs typeface="Calibri"/>
              </a:rPr>
              <a:t>.</a:t>
            </a:r>
            <a:endParaRPr lang="en-US" sz="1200">
              <a:latin typeface="Consolas"/>
              <a:ea typeface="+mn-lt"/>
              <a:cs typeface="+mn-lt"/>
            </a:endParaRPr>
          </a:p>
          <a:p>
            <a:endParaRPr lang="en-US" sz="1200" dirty="0">
              <a:latin typeface="Consolas"/>
              <a:cs typeface="Calibri"/>
            </a:endParaRPr>
          </a:p>
          <a:p>
            <a:r>
              <a:rPr lang="en-US" sz="1200" dirty="0">
                <a:latin typeface="Consolas"/>
                <a:cs typeface="Calibri"/>
              </a:rPr>
              <a:t>Google, Facebook, Microsoft, and Amazon are major investors in new cable.</a:t>
            </a:r>
            <a:endParaRPr lang="en-US" sz="1200">
              <a:latin typeface="Consolas"/>
              <a:ea typeface="+mn-lt"/>
              <a:cs typeface="+mn-lt"/>
            </a:endParaRPr>
          </a:p>
          <a:p>
            <a:endParaRPr lang="en-US" sz="1200" dirty="0">
              <a:latin typeface="Consolas"/>
              <a:cs typeface="Calibri"/>
            </a:endParaRPr>
          </a:p>
          <a:p>
            <a:r>
              <a:rPr lang="en-US" sz="1200" dirty="0">
                <a:latin typeface="Consolas"/>
                <a:cs typeface="Calibri"/>
              </a:rPr>
              <a:t>Total 1.2 million km (2020)</a:t>
            </a:r>
            <a:endParaRPr lang="en-US" sz="1200" dirty="0"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67786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CE889-6183-4F43-A04B-2F455B47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19" y="365125"/>
            <a:ext cx="6029633" cy="1350143"/>
          </a:xfrm>
        </p:spPr>
        <p:txBody>
          <a:bodyPr/>
          <a:lstStyle/>
          <a:p>
            <a:pPr algn="ctr"/>
            <a:r>
              <a:rPr lang="en-US" dirty="0">
                <a:ea typeface="+mj-lt"/>
                <a:cs typeface="+mj-lt"/>
              </a:rPr>
              <a:t>SEACOM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B32F7-0CD7-4E9F-A76E-285B37EB0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490" y="5500431"/>
            <a:ext cx="5624052" cy="1352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>
                <a:latin typeface="Consolas"/>
                <a:ea typeface="+mn-lt"/>
                <a:cs typeface="+mn-lt"/>
              </a:rPr>
              <a:t>The SEACOM</a:t>
            </a:r>
            <a:r>
              <a:rPr lang="en-US" sz="1400" dirty="0">
                <a:latin typeface="Consolas"/>
                <a:cs typeface="Calibri"/>
              </a:rPr>
              <a:t> Cable</a:t>
            </a:r>
            <a:r>
              <a:rPr lang="en-US" sz="1400" dirty="0">
                <a:latin typeface="Consolas"/>
                <a:ea typeface="+mn-lt"/>
                <a:cs typeface="+mn-lt"/>
              </a:rPr>
              <a:t>.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Length: 17,000km, Capacity: 1.5Tbps (2009)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Operators: </a:t>
            </a:r>
            <a:r>
              <a:rPr lang="en-US" sz="1400" dirty="0">
                <a:latin typeface="Calibri"/>
                <a:ea typeface="+mn-lt"/>
                <a:cs typeface="+mn-lt"/>
              </a:rPr>
              <a:t>(</a:t>
            </a:r>
            <a:r>
              <a:rPr lang="en-US" sz="1400" dirty="0">
                <a:latin typeface="Calibri"/>
                <a:cs typeface="Calibri"/>
              </a:rPr>
              <a:t>5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Mumbai (Tata Comm. / VSNL) (</a:t>
            </a:r>
            <a:r>
              <a:rPr lang="en-US" sz="1400" dirty="0">
                <a:latin typeface="Consolas"/>
                <a:cs typeface="Calibri"/>
              </a:rPr>
              <a:t>9)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4EE8D5-3393-4CC1-8BE9-30C5838B369C}"/>
              </a:ext>
            </a:extLst>
          </p:cNvPr>
          <p:cNvSpPr txBox="1">
            <a:spLocks/>
          </p:cNvSpPr>
          <p:nvPr/>
        </p:nvSpPr>
        <p:spPr>
          <a:xfrm>
            <a:off x="6091084" y="370041"/>
            <a:ext cx="6054212" cy="13501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ea typeface="+mj-lt"/>
                <a:cs typeface="+mj-lt"/>
              </a:rPr>
              <a:t>IMEWE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541202E-C9D2-45BA-9DEC-FF5549DB222D}"/>
              </a:ext>
            </a:extLst>
          </p:cNvPr>
          <p:cNvSpPr txBox="1">
            <a:spLocks/>
          </p:cNvSpPr>
          <p:nvPr/>
        </p:nvSpPr>
        <p:spPr>
          <a:xfrm>
            <a:off x="6098459" y="5500431"/>
            <a:ext cx="5624051" cy="13524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Consolas"/>
                <a:ea typeface="+mn-lt"/>
                <a:cs typeface="+mn-lt"/>
              </a:rPr>
              <a:t>The India Middle-East Western-Europe.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Length: 12,091km, Capacity: 5.6Tbps (2010)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Operators: Bharti</a:t>
            </a:r>
            <a:r>
              <a:rPr lang="en-US" sz="1400" dirty="0">
                <a:latin typeface="Consolas"/>
                <a:ea typeface="+mn-lt"/>
                <a:cs typeface="+mn-lt"/>
              </a:rPr>
              <a:t> Airtel, </a:t>
            </a:r>
            <a:r>
              <a:rPr lang="en-US" sz="1400" dirty="0">
                <a:ea typeface="+mn-lt"/>
                <a:cs typeface="+mn-lt"/>
              </a:rPr>
              <a:t>Tata Comm. (</a:t>
            </a:r>
            <a:r>
              <a:rPr lang="en-US" sz="1400" dirty="0">
                <a:latin typeface="Consolas"/>
                <a:cs typeface="Calibri"/>
              </a:rPr>
              <a:t>9)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Mumbai (Tata Comm.) </a:t>
            </a:r>
            <a:r>
              <a:rPr lang="en-US" sz="1400" dirty="0">
                <a:latin typeface="Consolas"/>
                <a:cs typeface="Calibri"/>
              </a:rPr>
              <a:t>(10)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pic>
        <p:nvPicPr>
          <p:cNvPr id="3" name="Picture 4" descr="Map&#10;&#10;Description automatically generated">
            <a:extLst>
              <a:ext uri="{FF2B5EF4-FFF2-40B4-BE49-F238E27FC236}">
                <a16:creationId xmlns:a16="http://schemas.microsoft.com/office/drawing/2014/main" id="{92365862-295C-412A-B45B-7DDCB3CBB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368" y="1527875"/>
            <a:ext cx="5250425" cy="3974314"/>
          </a:xfrm>
          <a:prstGeom prst="rect">
            <a:avLst/>
          </a:prstGeom>
        </p:spPr>
      </p:pic>
      <p:pic>
        <p:nvPicPr>
          <p:cNvPr id="6" name="Picture 9" descr="Map&#10;&#10;Description automatically generated">
            <a:extLst>
              <a:ext uri="{FF2B5EF4-FFF2-40B4-BE49-F238E27FC236}">
                <a16:creationId xmlns:a16="http://schemas.microsoft.com/office/drawing/2014/main" id="{AFBDD4FA-AB48-4029-9E4B-0EDD70AA0D1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086169" y="1532119"/>
            <a:ext cx="6091083" cy="3033349"/>
          </a:xfrm>
        </p:spPr>
      </p:pic>
    </p:spTree>
    <p:extLst>
      <p:ext uri="{BB962C8B-B14F-4D97-AF65-F5344CB8AC3E}">
        <p14:creationId xmlns:p14="http://schemas.microsoft.com/office/powerpoint/2010/main" val="1484816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CE889-6183-4F43-A04B-2F455B47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19" y="365125"/>
            <a:ext cx="6029633" cy="1350143"/>
          </a:xfrm>
        </p:spPr>
        <p:txBody>
          <a:bodyPr/>
          <a:lstStyle/>
          <a:p>
            <a:pPr algn="ctr"/>
            <a:r>
              <a:rPr lang="en-US">
                <a:ea typeface="+mj-lt"/>
                <a:cs typeface="+mj-lt"/>
              </a:rPr>
              <a:t>EIG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B32F7-0CD7-4E9F-A76E-285B37EB0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490" y="5500431"/>
            <a:ext cx="5157020" cy="1352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>
                <a:latin typeface="Consolas"/>
                <a:ea typeface="+mn-lt"/>
                <a:cs typeface="+mn-lt"/>
              </a:rPr>
              <a:t>The Europe India Gateway</a:t>
            </a:r>
            <a:r>
              <a:rPr lang="en-US" sz="1400" dirty="0">
                <a:latin typeface="Consolas"/>
                <a:ea typeface="+mn-lt"/>
                <a:cs typeface="+mn-lt"/>
              </a:rPr>
              <a:t>.</a:t>
            </a:r>
          </a:p>
          <a:p>
            <a:r>
              <a:rPr lang="en-US" sz="1400">
                <a:latin typeface="Consolas"/>
                <a:cs typeface="Calibri"/>
              </a:rPr>
              <a:t>Length: 15,000km (4), Capacity: 3.8Tbps (2011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sz="1400">
              <a:latin typeface="Consolas"/>
              <a:cs typeface="Calibri"/>
            </a:endParaRPr>
          </a:p>
          <a:p>
            <a:r>
              <a:rPr lang="en-US" sz="1400">
                <a:latin typeface="Consolas"/>
                <a:cs typeface="Calibri"/>
              </a:rPr>
              <a:t>Operators: </a:t>
            </a:r>
            <a:r>
              <a:rPr lang="en-US" sz="1400">
                <a:ea typeface="+mn-lt"/>
                <a:cs typeface="+mn-lt"/>
              </a:rPr>
              <a:t>Bharti Airtel, BSNL (</a:t>
            </a:r>
            <a:r>
              <a:rPr lang="en-US" sz="1400" dirty="0">
                <a:latin typeface="Consolas"/>
                <a:cs typeface="Calibri"/>
              </a:rPr>
              <a:t>16)</a:t>
            </a:r>
            <a:endParaRPr lang="en-US" dirty="0"/>
          </a:p>
          <a:p>
            <a:r>
              <a:rPr lang="en-US" sz="1400">
                <a:latin typeface="Consolas"/>
                <a:cs typeface="Calibri"/>
              </a:rPr>
              <a:t>CLS: </a:t>
            </a:r>
            <a:r>
              <a:rPr lang="en-US" sz="1400">
                <a:latin typeface="Calibri"/>
                <a:cs typeface="Calibri"/>
              </a:rPr>
              <a:t>Mumbai (Airtel) </a:t>
            </a:r>
            <a:r>
              <a:rPr lang="en-US" sz="1400">
                <a:latin typeface="Consolas"/>
                <a:cs typeface="Calibri"/>
              </a:rPr>
              <a:t>(12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sz="1400">
              <a:latin typeface="Consolas"/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4EE8D5-3393-4CC1-8BE9-30C5838B369C}"/>
              </a:ext>
            </a:extLst>
          </p:cNvPr>
          <p:cNvSpPr txBox="1">
            <a:spLocks/>
          </p:cNvSpPr>
          <p:nvPr/>
        </p:nvSpPr>
        <p:spPr>
          <a:xfrm>
            <a:off x="6091084" y="370041"/>
            <a:ext cx="6054212" cy="13501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cs typeface="Calibri Light"/>
              </a:rPr>
              <a:t>TGN-EA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541202E-C9D2-45BA-9DEC-FF5549DB222D}"/>
              </a:ext>
            </a:extLst>
          </p:cNvPr>
          <p:cNvSpPr txBox="1">
            <a:spLocks/>
          </p:cNvSpPr>
          <p:nvPr/>
        </p:nvSpPr>
        <p:spPr>
          <a:xfrm>
            <a:off x="6098459" y="5500431"/>
            <a:ext cx="5624051" cy="13524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Consolas"/>
                <a:ea typeface="+mn-lt"/>
                <a:cs typeface="+mn-lt"/>
              </a:rPr>
              <a:t>The Tata Global Network-Eurasia.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Length: 9,280km, Capacity: 1.28Tbps (2012)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Operators: </a:t>
            </a:r>
            <a:r>
              <a:rPr lang="en-US" sz="1400" dirty="0">
                <a:latin typeface="Calibri"/>
                <a:cs typeface="Calibri"/>
              </a:rPr>
              <a:t>Tata Comm. (</a:t>
            </a:r>
            <a:r>
              <a:rPr lang="en-US" sz="1400" dirty="0">
                <a:latin typeface="Consolas"/>
                <a:cs typeface="Calibri"/>
              </a:rPr>
              <a:t>1)</a:t>
            </a:r>
            <a:r>
              <a:rPr lang="en-US" sz="1400" dirty="0">
                <a:latin typeface="Consolas"/>
                <a:ea typeface="+mn-lt"/>
                <a:cs typeface="+mn-lt"/>
              </a:rPr>
              <a:t> (</a:t>
            </a:r>
            <a:r>
              <a:rPr lang="en-US" sz="1400" dirty="0">
                <a:latin typeface="Consolas"/>
                <a:cs typeface="Calibri"/>
              </a:rPr>
              <a:t>RTD: 92ms)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Mumbai (Tata Comm. / VSNL) </a:t>
            </a:r>
            <a:r>
              <a:rPr lang="en-US" sz="1400" dirty="0">
                <a:latin typeface="Consolas"/>
                <a:cs typeface="Calibri"/>
              </a:rPr>
              <a:t>(5)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pic>
        <p:nvPicPr>
          <p:cNvPr id="7" name="Picture 8" descr="Map&#10;&#10;Description automatically generated">
            <a:extLst>
              <a:ext uri="{FF2B5EF4-FFF2-40B4-BE49-F238E27FC236}">
                <a16:creationId xmlns:a16="http://schemas.microsoft.com/office/drawing/2014/main" id="{9442BDAC-85BD-4AFA-82A3-E68CFA55FC2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750" y="1525236"/>
            <a:ext cx="6078793" cy="3723083"/>
          </a:xfrm>
        </p:spPr>
      </p:pic>
      <p:pic>
        <p:nvPicPr>
          <p:cNvPr id="3" name="Picture 9" descr="Map&#10;&#10;Description automatically generated">
            <a:extLst>
              <a:ext uri="{FF2B5EF4-FFF2-40B4-BE49-F238E27FC236}">
                <a16:creationId xmlns:a16="http://schemas.microsoft.com/office/drawing/2014/main" id="{2679E467-D9FB-4676-8E1F-228AC4253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458" y="1521500"/>
            <a:ext cx="5415116" cy="398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72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CE889-6183-4F43-A04B-2F455B47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19" y="365125"/>
            <a:ext cx="6029633" cy="1350143"/>
          </a:xfrm>
        </p:spPr>
        <p:txBody>
          <a:bodyPr/>
          <a:lstStyle/>
          <a:p>
            <a:pPr algn="ctr"/>
            <a:r>
              <a:rPr lang="en-US" dirty="0">
                <a:ea typeface="+mj-lt"/>
                <a:cs typeface="+mj-lt"/>
              </a:rPr>
              <a:t>GIBY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B32F7-0CD7-4E9F-A76E-285B37EB0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490" y="5500431"/>
            <a:ext cx="5624052" cy="1352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>
                <a:latin typeface="Consolas"/>
                <a:ea typeface="+mn-lt"/>
                <a:cs typeface="+mn-lt"/>
              </a:rPr>
              <a:t>The Gulf Bridge International.</a:t>
            </a:r>
          </a:p>
          <a:p>
            <a:r>
              <a:rPr lang="en-US" sz="1400" dirty="0">
                <a:latin typeface="Consolas"/>
                <a:cs typeface="Calibri"/>
              </a:rPr>
              <a:t>Length: ?km, Capacity: 5.6Tbps (2012)</a:t>
            </a:r>
            <a:endParaRPr lang="en-US" sz="1400">
              <a:latin typeface="Consolas"/>
              <a:cs typeface="Calibri"/>
            </a:endParaRPr>
          </a:p>
          <a:p>
            <a:r>
              <a:rPr lang="en-US" sz="1400" dirty="0">
                <a:latin typeface="Consolas"/>
                <a:cs typeface="Calibri"/>
              </a:rPr>
              <a:t>Operators:</a:t>
            </a:r>
            <a:r>
              <a:rPr lang="en-US" sz="1400" dirty="0">
                <a:ea typeface="+mn-lt"/>
                <a:cs typeface="+mn-lt"/>
              </a:rPr>
              <a:t> Bharti Airtel (</a:t>
            </a:r>
            <a:r>
              <a:rPr lang="en-US" sz="1400" dirty="0">
                <a:latin typeface="Consolas"/>
                <a:cs typeface="Calibri"/>
              </a:rPr>
              <a:t>?)</a:t>
            </a:r>
            <a:endParaRPr lang="en-US" dirty="0"/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Mumbai (</a:t>
            </a:r>
            <a:r>
              <a:rPr lang="en-US" sz="1400" dirty="0" err="1">
                <a:latin typeface="Calibri"/>
                <a:cs typeface="Calibri"/>
              </a:rPr>
              <a:t>Sify</a:t>
            </a:r>
            <a:r>
              <a:rPr lang="en-US" sz="1400" dirty="0">
                <a:latin typeface="Calibri"/>
                <a:cs typeface="Calibri"/>
              </a:rPr>
              <a:t> Tech.) </a:t>
            </a:r>
            <a:r>
              <a:rPr lang="en-US" sz="1400" dirty="0">
                <a:latin typeface="Consolas"/>
                <a:cs typeface="Calibri"/>
              </a:rPr>
              <a:t>(10)</a:t>
            </a:r>
            <a:endParaRPr lang="en-US" sz="1400" dirty="0">
              <a:latin typeface="Consolas"/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4EE8D5-3393-4CC1-8BE9-30C5838B369C}"/>
              </a:ext>
            </a:extLst>
          </p:cNvPr>
          <p:cNvSpPr txBox="1">
            <a:spLocks/>
          </p:cNvSpPr>
          <p:nvPr/>
        </p:nvSpPr>
        <p:spPr>
          <a:xfrm>
            <a:off x="6091084" y="370041"/>
            <a:ext cx="6054212" cy="13501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cs typeface="Calibri Light"/>
              </a:rPr>
              <a:t>MENA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541202E-C9D2-45BA-9DEC-FF5549DB222D}"/>
              </a:ext>
            </a:extLst>
          </p:cNvPr>
          <p:cNvSpPr txBox="1">
            <a:spLocks/>
          </p:cNvSpPr>
          <p:nvPr/>
        </p:nvSpPr>
        <p:spPr>
          <a:xfrm>
            <a:off x="6098459" y="5500431"/>
            <a:ext cx="6041921" cy="13524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Consolas"/>
                <a:ea typeface="+mn-lt"/>
                <a:cs typeface="+mn-lt"/>
              </a:rPr>
              <a:t>The Middle East North Africa.</a:t>
            </a:r>
          </a:p>
          <a:p>
            <a:r>
              <a:rPr lang="en-US" sz="1400" dirty="0">
                <a:latin typeface="Consolas"/>
                <a:cs typeface="Calibri"/>
              </a:rPr>
              <a:t>Length: 8,800km, Capacity: 5.8Tbps (2014)</a:t>
            </a:r>
          </a:p>
          <a:p>
            <a:r>
              <a:rPr lang="en-US" sz="1400" dirty="0">
                <a:latin typeface="Consolas"/>
                <a:cs typeface="Calibri"/>
              </a:rPr>
              <a:t>Operators: </a:t>
            </a:r>
            <a:r>
              <a:rPr lang="en-US" sz="1400" dirty="0">
                <a:ea typeface="+mn-lt"/>
                <a:cs typeface="+mn-lt"/>
              </a:rPr>
              <a:t>Bharti Airtel (</a:t>
            </a:r>
            <a:r>
              <a:rPr lang="en-US" sz="1400" dirty="0">
                <a:latin typeface="Calibri"/>
                <a:cs typeface="Calibri"/>
              </a:rPr>
              <a:t>?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dirty="0"/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Mumbai (</a:t>
            </a:r>
            <a:r>
              <a:rPr lang="en-US" sz="1400" dirty="0" err="1">
                <a:latin typeface="Calibri"/>
                <a:cs typeface="Calibri"/>
              </a:rPr>
              <a:t>Sify</a:t>
            </a:r>
            <a:r>
              <a:rPr lang="en-US" sz="1400" dirty="0">
                <a:latin typeface="Calibri"/>
                <a:cs typeface="Calibri"/>
              </a:rPr>
              <a:t> Tech.) (</a:t>
            </a:r>
            <a:r>
              <a:rPr lang="en-US" sz="1400" dirty="0">
                <a:latin typeface="Consolas"/>
                <a:cs typeface="Calibri"/>
              </a:rPr>
              <a:t>7)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pic>
        <p:nvPicPr>
          <p:cNvPr id="6" name="Picture 6" descr="A picture containing text, map, sitting, large&#10;&#10;Description automatically generated">
            <a:extLst>
              <a:ext uri="{FF2B5EF4-FFF2-40B4-BE49-F238E27FC236}">
                <a16:creationId xmlns:a16="http://schemas.microsoft.com/office/drawing/2014/main" id="{A880912D-C348-4AEA-9D44-29B39A4C17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459" y="1528757"/>
            <a:ext cx="6078793" cy="3802074"/>
          </a:xfrm>
        </p:spPr>
      </p:pic>
      <p:pic>
        <p:nvPicPr>
          <p:cNvPr id="7" name="Picture 10" descr="Map&#10;&#10;Description automatically generated">
            <a:extLst>
              <a:ext uri="{FF2B5EF4-FFF2-40B4-BE49-F238E27FC236}">
                <a16:creationId xmlns:a16="http://schemas.microsoft.com/office/drawing/2014/main" id="{CFBB95C0-09D5-40B1-B726-06725E1A2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916" y="1525486"/>
            <a:ext cx="6073877" cy="370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32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CE889-6183-4F43-A04B-2F455B47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5038" y="365125"/>
            <a:ext cx="6029633" cy="1350143"/>
          </a:xfrm>
        </p:spPr>
        <p:txBody>
          <a:bodyPr/>
          <a:lstStyle/>
          <a:p>
            <a:pPr algn="ctr"/>
            <a:r>
              <a:rPr lang="en-US" dirty="0">
                <a:ea typeface="+mj-lt"/>
                <a:cs typeface="+mj-lt"/>
              </a:rPr>
              <a:t>CANI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B32F7-0CD7-4E9F-A76E-285B37EB0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38716" y="5500431"/>
            <a:ext cx="5624052" cy="1352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>
                <a:latin typeface="Consolas"/>
                <a:ea typeface="+mn-lt"/>
                <a:cs typeface="+mn-lt"/>
              </a:rPr>
              <a:t>The Chennai - Andaman and Nicobar Islands.</a:t>
            </a:r>
          </a:p>
          <a:p>
            <a:r>
              <a:rPr lang="en-US" sz="1400" dirty="0">
                <a:latin typeface="Consolas"/>
                <a:cs typeface="Calibri"/>
              </a:rPr>
              <a:t>Length: 2300km, Capacity: 6.4Tbps x 4 (Aug 2020)</a:t>
            </a:r>
            <a:endParaRPr lang="en-US" sz="1400">
              <a:latin typeface="Consolas"/>
              <a:cs typeface="Calibri"/>
            </a:endParaRPr>
          </a:p>
          <a:p>
            <a:r>
              <a:rPr lang="en-US" sz="1400" dirty="0">
                <a:latin typeface="Consolas"/>
                <a:cs typeface="Calibri"/>
              </a:rPr>
              <a:t>Operators:</a:t>
            </a:r>
            <a:r>
              <a:rPr lang="en-US" sz="1400" dirty="0">
                <a:latin typeface="Calibri"/>
                <a:cs typeface="Calibri"/>
              </a:rPr>
              <a:t> BSNL (</a:t>
            </a:r>
            <a:r>
              <a:rPr lang="en-US" sz="1400" dirty="0">
                <a:latin typeface="Consolas"/>
                <a:cs typeface="Calibri"/>
              </a:rPr>
              <a:t>?), Cost: 1224 Cr.</a:t>
            </a:r>
          </a:p>
          <a:p>
            <a:r>
              <a:rPr lang="en-US" sz="1400" dirty="0">
                <a:latin typeface="Consolas"/>
                <a:ea typeface="+mn-lt"/>
                <a:cs typeface="+mn-lt"/>
              </a:rPr>
              <a:t>CLS: (9), Handled by: NEC Corp. (Japan)</a:t>
            </a:r>
          </a:p>
          <a:p>
            <a:endParaRPr lang="en-US" sz="1400" dirty="0">
              <a:latin typeface="Consolas"/>
              <a:cs typeface="Calibri"/>
            </a:endParaRPr>
          </a:p>
        </p:txBody>
      </p:sp>
      <p:pic>
        <p:nvPicPr>
          <p:cNvPr id="9" name="Picture 9" descr="Diagram, map&#10;&#10;Description automatically generated">
            <a:extLst>
              <a:ext uri="{FF2B5EF4-FFF2-40B4-BE49-F238E27FC236}">
                <a16:creationId xmlns:a16="http://schemas.microsoft.com/office/drawing/2014/main" id="{80F6D3A4-1A68-47C4-BCCA-8BEAFB1A79C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3877" y="1528788"/>
            <a:ext cx="4684763" cy="3961785"/>
          </a:xfrm>
        </p:spPr>
      </p:pic>
      <p:pic>
        <p:nvPicPr>
          <p:cNvPr id="10" name="Picture 10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4C24C632-DB56-49BF-B963-B6925A925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626" y="1527687"/>
            <a:ext cx="5275006" cy="396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141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1AF0-4ABE-49D0-8BB2-3245FB6E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Cable Landing Stations in India</a:t>
            </a:r>
            <a:endParaRPr lang="en-US" dirty="0"/>
          </a:p>
        </p:txBody>
      </p:sp>
      <p:pic>
        <p:nvPicPr>
          <p:cNvPr id="4" name="Picture 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EAABEEEC-52AA-4271-AB29-DE9CFD9AF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52" y="2001045"/>
            <a:ext cx="12102894" cy="482395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38ACB9-665B-425E-8977-C5740B55F97E}"/>
              </a:ext>
            </a:extLst>
          </p:cNvPr>
          <p:cNvSpPr txBox="1"/>
          <p:nvPr/>
        </p:nvSpPr>
        <p:spPr>
          <a:xfrm>
            <a:off x="1516626" y="6346722"/>
            <a:ext cx="278007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cs typeface="Calibri"/>
              </a:rPr>
              <a:t>GCX: </a:t>
            </a:r>
            <a:r>
              <a:rPr lang="en-US" sz="1200">
                <a:ea typeface="+mn-lt"/>
                <a:cs typeface="+mn-lt"/>
              </a:rPr>
              <a:t>Reliance Globalcom B.V.</a:t>
            </a:r>
            <a:endParaRPr lang="en-US" sz="1200" dirty="0"/>
          </a:p>
          <a:p>
            <a:r>
              <a:rPr lang="en-US" sz="1200"/>
              <a:t>IOX: India Ocean eXchange</a:t>
            </a:r>
            <a:endParaRPr lang="en-US" sz="1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3129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C4C18694-1F5D-4510-ABAC-CD45A8511D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209" y="-5634"/>
            <a:ext cx="11539614" cy="6858563"/>
          </a:xfrm>
        </p:spPr>
      </p:pic>
    </p:spTree>
    <p:extLst>
      <p:ext uri="{BB962C8B-B14F-4D97-AF65-F5344CB8AC3E}">
        <p14:creationId xmlns:p14="http://schemas.microsoft.com/office/powerpoint/2010/main" val="1738782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outdoor, person, photo, water&#10;&#10;Description automatically generated">
            <a:extLst>
              <a:ext uri="{FF2B5EF4-FFF2-40B4-BE49-F238E27FC236}">
                <a16:creationId xmlns:a16="http://schemas.microsoft.com/office/drawing/2014/main" id="{218A87DF-CD7E-4EDF-9D97-C39F2FEA1B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419" y="-5632"/>
            <a:ext cx="10489454" cy="685856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400566-A355-4E31-92D6-6C7F6002C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ea typeface="+mj-lt"/>
                <a:cs typeface="+mj-lt"/>
              </a:rPr>
              <a:t>Landing of an Italy-USA cable (4,704 nautical miles long), on the </a:t>
            </a:r>
            <a:r>
              <a:rPr lang="en-US" sz="1600" dirty="0" err="1">
                <a:ea typeface="+mj-lt"/>
                <a:cs typeface="+mj-lt"/>
              </a:rPr>
              <a:t>Rockoway</a:t>
            </a:r>
            <a:r>
              <a:rPr lang="en-US" sz="1600" dirty="0">
                <a:ea typeface="+mj-lt"/>
                <a:cs typeface="+mj-lt"/>
              </a:rPr>
              <a:t> beach, New-York, January 1925.</a:t>
            </a:r>
            <a:endParaRPr lang="en-US" sz="160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071085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7" descr="A close up of a hand&#10;&#10;Description automatically generated">
            <a:extLst>
              <a:ext uri="{FF2B5EF4-FFF2-40B4-BE49-F238E27FC236}">
                <a16:creationId xmlns:a16="http://schemas.microsoft.com/office/drawing/2014/main" id="{2EE5820D-67A3-4868-BAED-19486561D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3685" y="4064492"/>
            <a:ext cx="4308987" cy="27495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F53386-F5FF-4FDA-A3E3-D8143B93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Manufacturing &amp; Deployment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E2B916-45BD-4A99-96D8-0CFF878D3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46302"/>
            <a:ext cx="518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>
                <a:cs typeface="Calibri"/>
              </a:rPr>
              <a:t>Japanese NEC developed 20 fiber pair (40) cable. </a:t>
            </a:r>
            <a:r>
              <a:rPr lang="en-US" sz="1200" dirty="0">
                <a:cs typeface="Calibri"/>
              </a:rPr>
              <a:t>(2020)</a:t>
            </a:r>
          </a:p>
          <a:p>
            <a:r>
              <a:rPr lang="en-US" sz="1600" dirty="0">
                <a:cs typeface="Calibri"/>
              </a:rPr>
              <a:t>Google announced a cable with 24 pairs of optical fibers.</a:t>
            </a:r>
          </a:p>
          <a:p>
            <a:r>
              <a:rPr lang="en-US" sz="1600" dirty="0">
                <a:cs typeface="Calibri"/>
              </a:rPr>
              <a:t>Bandwidth of 12-pair </a:t>
            </a:r>
            <a:r>
              <a:rPr lang="en-US" sz="1600" b="1" dirty="0">
                <a:cs typeface="Calibri"/>
              </a:rPr>
              <a:t>Dunant</a:t>
            </a:r>
            <a:r>
              <a:rPr lang="en-US" sz="1600" dirty="0">
                <a:cs typeface="Calibri"/>
              </a:rPr>
              <a:t> is declared at 250 </a:t>
            </a:r>
            <a:r>
              <a:rPr lang="en-US" sz="1600" dirty="0" err="1">
                <a:cs typeface="Calibri"/>
              </a:rPr>
              <a:t>Tbps</a:t>
            </a:r>
            <a:r>
              <a:rPr lang="en-US" sz="1600" dirty="0">
                <a:cs typeface="Calibri"/>
              </a:rPr>
              <a:t>.</a:t>
            </a:r>
          </a:p>
          <a:p>
            <a:r>
              <a:rPr lang="en-US" sz="1600" dirty="0">
                <a:cs typeface="Calibri"/>
              </a:rPr>
              <a:t>DWDM allows 100 wavelengths over a single fiber.</a:t>
            </a:r>
          </a:p>
          <a:p>
            <a:endParaRPr lang="en-US" sz="1600" dirty="0">
              <a:cs typeface="Calibri"/>
            </a:endParaRPr>
          </a:p>
          <a:p>
            <a:r>
              <a:rPr lang="en-US" sz="1600" dirty="0">
                <a:cs typeface="Calibri"/>
              </a:rPr>
              <a:t>Largest manufacturers:</a:t>
            </a:r>
          </a:p>
          <a:p>
            <a:r>
              <a:rPr lang="en-US" sz="1200" dirty="0">
                <a:cs typeface="Calibri"/>
              </a:rPr>
              <a:t>Alcatel Submarine Networks (ASN) (France)</a:t>
            </a:r>
          </a:p>
          <a:p>
            <a:r>
              <a:rPr lang="en-US" sz="1200" dirty="0">
                <a:cs typeface="Calibri"/>
              </a:rPr>
              <a:t>TE SubCom (USA)</a:t>
            </a:r>
          </a:p>
          <a:p>
            <a:r>
              <a:rPr lang="en-US" sz="1200" dirty="0">
                <a:cs typeface="Calibri"/>
              </a:rPr>
              <a:t>Nippon Electric Company (NEC) (Japan)</a:t>
            </a:r>
          </a:p>
          <a:p>
            <a:r>
              <a:rPr lang="en-US" sz="1200" dirty="0">
                <a:cs typeface="Calibri"/>
              </a:rPr>
              <a:t>Prysmian (Italy)</a:t>
            </a:r>
          </a:p>
          <a:p>
            <a:r>
              <a:rPr lang="en-US" sz="1200" dirty="0">
                <a:cs typeface="Calibri"/>
              </a:rPr>
              <a:t>Nexans (France)</a:t>
            </a:r>
          </a:p>
          <a:p>
            <a:r>
              <a:rPr lang="en-US" sz="1200" dirty="0">
                <a:cs typeface="Calibri"/>
              </a:rPr>
              <a:t>Hengtong (China)</a:t>
            </a:r>
          </a:p>
          <a:p>
            <a:r>
              <a:rPr lang="en-US" sz="1200" dirty="0" err="1">
                <a:cs typeface="Calibri"/>
              </a:rPr>
              <a:t>Zhongtian</a:t>
            </a:r>
            <a:r>
              <a:rPr lang="en-US" sz="1200" dirty="0">
                <a:cs typeface="Calibri"/>
              </a:rPr>
              <a:t> (China)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BDB295-1C20-461E-BFD6-58ED7803E463}"/>
              </a:ext>
            </a:extLst>
          </p:cNvPr>
          <p:cNvSpPr txBox="1"/>
          <p:nvPr/>
        </p:nvSpPr>
        <p:spPr>
          <a:xfrm>
            <a:off x="66368" y="6272979"/>
            <a:ext cx="485713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ea typeface="+mn-lt"/>
                <a:cs typeface="+mn-lt"/>
              </a:rPr>
              <a:t>Subcom Fiber Optic Cable Kit.</a:t>
            </a:r>
            <a:endParaRPr lang="en-US" sz="1200">
              <a:ea typeface="+mn-lt"/>
              <a:cs typeface="+mn-lt"/>
            </a:endParaRPr>
          </a:p>
        </p:txBody>
      </p:sp>
      <p:pic>
        <p:nvPicPr>
          <p:cNvPr id="9" name="Picture 9" descr="A picture containing indoor, wine, sitting, front&#10;&#10;Description automatically generated">
            <a:extLst>
              <a:ext uri="{FF2B5EF4-FFF2-40B4-BE49-F238E27FC236}">
                <a16:creationId xmlns:a16="http://schemas.microsoft.com/office/drawing/2014/main" id="{AD1FF5C8-EB37-48CA-9753-A7A6C9BAF88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3910" y="1346567"/>
            <a:ext cx="6029632" cy="4928453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C7E07A7-F5C0-42BA-892A-D6B88EE10103}"/>
              </a:ext>
            </a:extLst>
          </p:cNvPr>
          <p:cNvSpPr txBox="1"/>
          <p:nvPr/>
        </p:nvSpPr>
        <p:spPr>
          <a:xfrm>
            <a:off x="4916" y="1873046"/>
            <a:ext cx="126836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/>
              <a:t>Lightweight (LW)</a:t>
            </a:r>
            <a:endParaRPr lang="en-US"/>
          </a:p>
          <a:p>
            <a:pPr algn="ctr"/>
            <a:r>
              <a:rPr lang="en-US" sz="1200" dirty="0">
                <a:cs typeface="Calibri"/>
              </a:rPr>
              <a:t>&gt; 2000m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597D7E-0A75-46AF-823C-64214F23AD6F}"/>
              </a:ext>
            </a:extLst>
          </p:cNvPr>
          <p:cNvSpPr txBox="1"/>
          <p:nvPr/>
        </p:nvSpPr>
        <p:spPr>
          <a:xfrm>
            <a:off x="766916" y="2340076"/>
            <a:ext cx="183371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/>
              <a:t>Special Application (SPA)</a:t>
            </a:r>
            <a:endParaRPr lang="en-US"/>
          </a:p>
          <a:p>
            <a:pPr algn="ctr"/>
            <a:r>
              <a:rPr lang="en-US" sz="1200" dirty="0">
                <a:cs typeface="Calibri"/>
              </a:rPr>
              <a:t>900-2000m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34F4D5-D8C7-41B3-83F8-7DA29535229F}"/>
              </a:ext>
            </a:extLst>
          </p:cNvPr>
          <p:cNvSpPr txBox="1"/>
          <p:nvPr/>
        </p:nvSpPr>
        <p:spPr>
          <a:xfrm>
            <a:off x="2376948" y="5683045"/>
            <a:ext cx="167394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Light 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48EBAF-D6B8-4B24-9266-CF7F916F299F}"/>
              </a:ext>
            </a:extLst>
          </p:cNvPr>
          <p:cNvSpPr txBox="1"/>
          <p:nvPr/>
        </p:nvSpPr>
        <p:spPr>
          <a:xfrm>
            <a:off x="1995947" y="1873043"/>
            <a:ext cx="183371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/>
              <a:t>Light-Wire Armored (LWA)</a:t>
            </a:r>
            <a:endParaRPr lang="en-US" dirty="0">
              <a:cs typeface="Calibri" panose="020F0502020204030204"/>
            </a:endParaRPr>
          </a:p>
          <a:p>
            <a:pPr algn="ctr"/>
            <a:r>
              <a:rPr lang="en-US" sz="1200" dirty="0">
                <a:cs typeface="Calibri"/>
              </a:rPr>
              <a:t>Buried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B27133-D99B-41EA-85D9-60F697B39A83}"/>
              </a:ext>
            </a:extLst>
          </p:cNvPr>
          <p:cNvSpPr txBox="1"/>
          <p:nvPr/>
        </p:nvSpPr>
        <p:spPr>
          <a:xfrm>
            <a:off x="3446205" y="2340074"/>
            <a:ext cx="142813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/>
              <a:t>Single Armored (SA)</a:t>
            </a:r>
            <a:endParaRPr lang="en-US" dirty="0">
              <a:cs typeface="Calibri" panose="020F0502020204030204"/>
            </a:endParaRPr>
          </a:p>
          <a:p>
            <a:pPr algn="ctr"/>
            <a:r>
              <a:rPr lang="en-US" sz="1200" dirty="0">
                <a:cs typeface="Calibri"/>
              </a:rPr>
              <a:t>400-900m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03D0E6-881A-48CB-880A-BB0F43D54857}"/>
              </a:ext>
            </a:extLst>
          </p:cNvPr>
          <p:cNvSpPr txBox="1"/>
          <p:nvPr/>
        </p:nvSpPr>
        <p:spPr>
          <a:xfrm>
            <a:off x="4552334" y="1873041"/>
            <a:ext cx="153874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dirty="0"/>
              <a:t>Double Armored (DA)</a:t>
            </a:r>
            <a:endParaRPr lang="en-US" dirty="0">
              <a:cs typeface="Calibri" panose="020F0502020204030204"/>
            </a:endParaRPr>
          </a:p>
          <a:p>
            <a:pPr algn="ctr"/>
            <a:r>
              <a:rPr lang="en-US" sz="1200" dirty="0">
                <a:cs typeface="Calibri"/>
              </a:rPr>
              <a:t>Beach joint-400m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81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A5A3BC99-4952-4421-A11B-4FF58CF00D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" y="-3508"/>
            <a:ext cx="4731159" cy="3437603"/>
          </a:xfrm>
        </p:spPr>
      </p:pic>
      <p:pic>
        <p:nvPicPr>
          <p:cNvPr id="5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542EEEE-91EC-406B-A7C7-1C92E14B6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244" y="3430845"/>
            <a:ext cx="4731158" cy="3425312"/>
          </a:xfrm>
          <a:prstGeom prst="rect">
            <a:avLst/>
          </a:prstGeom>
        </p:spPr>
      </p:pic>
      <p:pic>
        <p:nvPicPr>
          <p:cNvPr id="6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72C5FA8C-0EFB-4F1F-BF16-CDE66ACDF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791" y="1844"/>
            <a:ext cx="4792610" cy="3486763"/>
          </a:xfrm>
          <a:prstGeom prst="rect">
            <a:avLst/>
          </a:prstGeom>
        </p:spPr>
      </p:pic>
      <p:pic>
        <p:nvPicPr>
          <p:cNvPr id="7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D81BDF4-30E4-4CB4-B3EF-A62C25CDA6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" y="3429967"/>
            <a:ext cx="4743450" cy="3425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A42FB7-1967-47D1-8D1E-1598FC08443B}"/>
              </a:ext>
            </a:extLst>
          </p:cNvPr>
          <p:cNvSpPr txBox="1"/>
          <p:nvPr/>
        </p:nvSpPr>
        <p:spPr>
          <a:xfrm>
            <a:off x="4916" y="2966884"/>
            <a:ext cx="189516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Consolas"/>
              </a:rPr>
              <a:t>1. Extending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20EA2C-4B3C-43C1-AF27-82710BBDFCC0}"/>
              </a:ext>
            </a:extLst>
          </p:cNvPr>
          <p:cNvSpPr txBox="1"/>
          <p:nvPr/>
        </p:nvSpPr>
        <p:spPr>
          <a:xfrm>
            <a:off x="4915" y="6383593"/>
            <a:ext cx="189516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Consolas"/>
              </a:rPr>
              <a:t>2. Dropping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A2028B-F393-414B-B20A-7BDD4C2E520D}"/>
              </a:ext>
            </a:extLst>
          </p:cNvPr>
          <p:cNvSpPr txBox="1"/>
          <p:nvPr/>
        </p:nvSpPr>
        <p:spPr>
          <a:xfrm>
            <a:off x="7514301" y="2966882"/>
            <a:ext cx="254655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Consolas"/>
              </a:rPr>
              <a:t>3. Splicing with other side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ADB442-477B-42AF-A8D2-1B678C14B80D}"/>
              </a:ext>
            </a:extLst>
          </p:cNvPr>
          <p:cNvSpPr txBox="1"/>
          <p:nvPr/>
        </p:nvSpPr>
        <p:spPr>
          <a:xfrm>
            <a:off x="7514300" y="6383591"/>
            <a:ext cx="254655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Consolas"/>
              </a:rPr>
              <a:t>4. Dropping</a:t>
            </a:r>
          </a:p>
        </p:txBody>
      </p:sp>
      <p:pic>
        <p:nvPicPr>
          <p:cNvPr id="13" name="Picture 13" descr="A picture containing sitting, table, bed, cat&#10;&#10;Description automatically generated">
            <a:extLst>
              <a:ext uri="{FF2B5EF4-FFF2-40B4-BE49-F238E27FC236}">
                <a16:creationId xmlns:a16="http://schemas.microsoft.com/office/drawing/2014/main" id="{7218AFFB-D540-4927-A19B-1427D070BB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3787" y="3001039"/>
            <a:ext cx="2829232" cy="3719569"/>
          </a:xfrm>
          <a:prstGeom prst="rect">
            <a:avLst/>
          </a:prstGeom>
        </p:spPr>
      </p:pic>
      <p:pic>
        <p:nvPicPr>
          <p:cNvPr id="14" name="Picture 14" descr="A picture containing water, bicycle, holding, sticking&#10;&#10;Description automatically generated">
            <a:extLst>
              <a:ext uri="{FF2B5EF4-FFF2-40B4-BE49-F238E27FC236}">
                <a16:creationId xmlns:a16="http://schemas.microsoft.com/office/drawing/2014/main" id="{A4757B71-B55A-4F13-B13A-34865821D9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3787" y="1823146"/>
            <a:ext cx="2829232" cy="1749158"/>
          </a:xfrm>
          <a:prstGeom prst="rect">
            <a:avLst/>
          </a:prstGeom>
        </p:spPr>
      </p:pic>
      <p:pic>
        <p:nvPicPr>
          <p:cNvPr id="16" name="Picture 9" descr="A small boat in a body of water&#10;&#10;Description automatically generated">
            <a:extLst>
              <a:ext uri="{FF2B5EF4-FFF2-40B4-BE49-F238E27FC236}">
                <a16:creationId xmlns:a16="http://schemas.microsoft.com/office/drawing/2014/main" id="{4B2BA7A1-7AAD-4751-98B7-8ACC52C84C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3787" y="-3491"/>
            <a:ext cx="2829232" cy="183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7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 descr="A picture containing indoor, parked, building, sitting&#10;&#10;Description automatically generated">
            <a:extLst>
              <a:ext uri="{FF2B5EF4-FFF2-40B4-BE49-F238E27FC236}">
                <a16:creationId xmlns:a16="http://schemas.microsoft.com/office/drawing/2014/main" id="{9EC76104-B710-4B3C-9921-AD1C38135B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00683" y="91055"/>
            <a:ext cx="5427407" cy="315015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7C8C1A3-5A65-449E-9A96-1E605FA480A7}"/>
              </a:ext>
            </a:extLst>
          </p:cNvPr>
          <p:cNvSpPr txBox="1"/>
          <p:nvPr/>
        </p:nvSpPr>
        <p:spPr>
          <a:xfrm>
            <a:off x="6703141" y="2966881"/>
            <a:ext cx="521355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ea typeface="+mn-lt"/>
                <a:cs typeface="+mn-lt"/>
              </a:rPr>
              <a:t>NEC repeaters with four signal amplifiers are located at the OCC factory in Japan.</a:t>
            </a:r>
            <a:endParaRPr lang="en-US" sz="1200" dirty="0">
              <a:cs typeface="Calibri"/>
            </a:endParaRPr>
          </a:p>
        </p:txBody>
      </p:sp>
      <p:pic>
        <p:nvPicPr>
          <p:cNvPr id="13" name="Picture 13" descr="A large body of water&#10;&#10;Description automatically generated">
            <a:extLst>
              <a:ext uri="{FF2B5EF4-FFF2-40B4-BE49-F238E27FC236}">
                <a16:creationId xmlns:a16="http://schemas.microsoft.com/office/drawing/2014/main" id="{C0C4F31F-ED46-4CD1-920F-D2C667B4AFA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701300" y="3227773"/>
            <a:ext cx="5426176" cy="355036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BDB295-1C20-461E-BFD6-58ED7803E463}"/>
              </a:ext>
            </a:extLst>
          </p:cNvPr>
          <p:cNvSpPr txBox="1"/>
          <p:nvPr/>
        </p:nvSpPr>
        <p:spPr>
          <a:xfrm>
            <a:off x="6703142" y="6494206"/>
            <a:ext cx="361581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+mn-lt"/>
                <a:cs typeface="+mn-lt"/>
              </a:rPr>
              <a:t>Alcatel Submarine Networks Optical Repeater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pic>
        <p:nvPicPr>
          <p:cNvPr id="15" name="Picture 15" descr="Diagram&#10;&#10;Description automatically generated">
            <a:extLst>
              <a:ext uri="{FF2B5EF4-FFF2-40B4-BE49-F238E27FC236}">
                <a16:creationId xmlns:a16="http://schemas.microsoft.com/office/drawing/2014/main" id="{41EA81AE-2CB2-4D87-AEED-30EE3F4993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8" y="2793549"/>
            <a:ext cx="6639232" cy="4023934"/>
          </a:xfrm>
          <a:prstGeom prst="rect">
            <a:avLst/>
          </a:prstGeom>
        </p:spPr>
      </p:pic>
      <p:pic>
        <p:nvPicPr>
          <p:cNvPr id="20" name="Picture 12" descr="A picture containing map, water, hanging, colorful&#10;&#10;Description automatically generated">
            <a:extLst>
              <a:ext uri="{FF2B5EF4-FFF2-40B4-BE49-F238E27FC236}">
                <a16:creationId xmlns:a16="http://schemas.microsoft.com/office/drawing/2014/main" id="{3643FE11-C9CD-4FED-855A-0B4FC4283E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77" y="-5732"/>
            <a:ext cx="6590072" cy="285052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BEAC566-CE00-488B-9CDC-9C726CC472C8}"/>
              </a:ext>
            </a:extLst>
          </p:cNvPr>
          <p:cNvSpPr txBox="1"/>
          <p:nvPr/>
        </p:nvSpPr>
        <p:spPr>
          <a:xfrm>
            <a:off x="54077" y="6494205"/>
            <a:ext cx="361581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ea typeface="+mn-lt"/>
                <a:cs typeface="+mn-lt"/>
              </a:rPr>
              <a:t>Network architecture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C931CF-F1C3-4DAA-8F9F-AA24247C4F42}"/>
              </a:ext>
            </a:extLst>
          </p:cNvPr>
          <p:cNvSpPr txBox="1"/>
          <p:nvPr/>
        </p:nvSpPr>
        <p:spPr>
          <a:xfrm>
            <a:off x="5658462" y="2549011"/>
            <a:ext cx="98568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ea typeface="+mn-lt"/>
                <a:cs typeface="+mn-lt"/>
              </a:rPr>
              <a:t>Cable laying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E3AEB3-4478-45DD-ACB1-6E732151D8BE}"/>
              </a:ext>
            </a:extLst>
          </p:cNvPr>
          <p:cNvSpPr txBox="1"/>
          <p:nvPr/>
        </p:nvSpPr>
        <p:spPr>
          <a:xfrm>
            <a:off x="238432" y="2045109"/>
            <a:ext cx="94881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Calibri"/>
                <a:cs typeface="Calibri"/>
              </a:rPr>
              <a:t>Hydro Jet</a:t>
            </a:r>
            <a:endParaRPr lang="en-US" sz="120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5546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8" descr="A small boat in a body of water&#10;&#10;Description automatically generated">
            <a:extLst>
              <a:ext uri="{FF2B5EF4-FFF2-40B4-BE49-F238E27FC236}">
                <a16:creationId xmlns:a16="http://schemas.microsoft.com/office/drawing/2014/main" id="{8EBF57EE-6543-4517-BFDD-0E82A319F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" y="-6042"/>
            <a:ext cx="7659328" cy="3662309"/>
          </a:xfrm>
          <a:prstGeom prst="rect">
            <a:avLst/>
          </a:prstGeom>
        </p:spPr>
      </p:pic>
      <p:pic>
        <p:nvPicPr>
          <p:cNvPr id="16" name="Picture 16" descr="A sandy beach next to a body of water&#10;&#10;Description automatically generated">
            <a:extLst>
              <a:ext uri="{FF2B5EF4-FFF2-40B4-BE49-F238E27FC236}">
                <a16:creationId xmlns:a16="http://schemas.microsoft.com/office/drawing/2014/main" id="{EC80C9D2-4639-46A5-AD4A-9BD7A2F45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1788" y="2598309"/>
            <a:ext cx="4513006" cy="253399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3FA16DB-9328-4D9F-9C8C-F8DE5ACFC7F5}"/>
              </a:ext>
            </a:extLst>
          </p:cNvPr>
          <p:cNvSpPr txBox="1"/>
          <p:nvPr/>
        </p:nvSpPr>
        <p:spPr>
          <a:xfrm>
            <a:off x="8952271" y="4859593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Polynesia submarine cable</a:t>
            </a:r>
            <a:endParaRPr lang="en-US" sz="1200" b="1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18" name="Picture 18" descr="A small boat in a body of water&#10;&#10;Description automatically generated">
            <a:extLst>
              <a:ext uri="{FF2B5EF4-FFF2-40B4-BE49-F238E27FC236}">
                <a16:creationId xmlns:a16="http://schemas.microsoft.com/office/drawing/2014/main" id="{BDA66DE4-59AD-4D87-AC73-4F98008C2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1789" y="2765"/>
            <a:ext cx="4513006" cy="2587728"/>
          </a:xfrm>
          <a:prstGeom prst="rect">
            <a:avLst/>
          </a:prstGeom>
        </p:spPr>
      </p:pic>
      <p:pic>
        <p:nvPicPr>
          <p:cNvPr id="2" name="Picture 2" descr="A child that is standing in the water&#10;&#10;Description automatically generated">
            <a:extLst>
              <a:ext uri="{FF2B5EF4-FFF2-40B4-BE49-F238E27FC236}">
                <a16:creationId xmlns:a16="http://schemas.microsoft.com/office/drawing/2014/main" id="{82033617-F12E-46EF-AB19-534993A37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6" y="3650265"/>
            <a:ext cx="6184490" cy="3207696"/>
          </a:xfrm>
          <a:prstGeom prst="rect">
            <a:avLst/>
          </a:prstGeom>
        </p:spPr>
      </p:pic>
      <p:pic>
        <p:nvPicPr>
          <p:cNvPr id="3" name="Picture 3" descr="A picture containing outdoor, grass, sitting, water&#10;&#10;Description automatically generated">
            <a:extLst>
              <a:ext uri="{FF2B5EF4-FFF2-40B4-BE49-F238E27FC236}">
                <a16:creationId xmlns:a16="http://schemas.microsoft.com/office/drawing/2014/main" id="{17685E47-2406-4524-BE88-714E34233F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9239" y="3122147"/>
            <a:ext cx="2743200" cy="20148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3B2FB4A-8E62-4E9F-A1E4-91420CF229DD}"/>
              </a:ext>
            </a:extLst>
          </p:cNvPr>
          <p:cNvSpPr txBox="1"/>
          <p:nvPr/>
        </p:nvSpPr>
        <p:spPr>
          <a:xfrm>
            <a:off x="4915" y="3360173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Installation ship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5B6999-B189-4A59-9F42-1CE40AA912FF}"/>
              </a:ext>
            </a:extLst>
          </p:cNvPr>
          <p:cNvSpPr txBox="1"/>
          <p:nvPr/>
        </p:nvSpPr>
        <p:spPr>
          <a:xfrm>
            <a:off x="7661786" y="2315495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Sea plow for Cable burial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5" descr="A small boat in a body of water&#10;&#10;Description automatically generated">
            <a:extLst>
              <a:ext uri="{FF2B5EF4-FFF2-40B4-BE49-F238E27FC236}">
                <a16:creationId xmlns:a16="http://schemas.microsoft.com/office/drawing/2014/main" id="{BD3BD4DD-7F08-4510-B222-A2A77B8E96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9239" y="5147055"/>
            <a:ext cx="3234812" cy="1713535"/>
          </a:xfrm>
          <a:prstGeom prst="rect">
            <a:avLst/>
          </a:prstGeom>
        </p:spPr>
      </p:pic>
      <p:pic>
        <p:nvPicPr>
          <p:cNvPr id="6" name="Picture 6" descr="A large ship in a body of water&#10;&#10;Description automatically generated">
            <a:extLst>
              <a:ext uri="{FF2B5EF4-FFF2-40B4-BE49-F238E27FC236}">
                <a16:creationId xmlns:a16="http://schemas.microsoft.com/office/drawing/2014/main" id="{474AE4BA-714F-41C8-8A7E-C1E8E0188D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43884" y="5152051"/>
            <a:ext cx="1821426" cy="170354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75542AF-1564-41E4-BE2E-04DF02EE5982}"/>
              </a:ext>
            </a:extLst>
          </p:cNvPr>
          <p:cNvSpPr txBox="1"/>
          <p:nvPr/>
        </p:nvSpPr>
        <p:spPr>
          <a:xfrm>
            <a:off x="6199237" y="6580237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Survey ship</a:t>
            </a:r>
            <a:endParaRPr lang="en-US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22175A-F938-4E47-B240-322AB5A7E3B6}"/>
              </a:ext>
            </a:extLst>
          </p:cNvPr>
          <p:cNvSpPr txBox="1"/>
          <p:nvPr/>
        </p:nvSpPr>
        <p:spPr>
          <a:xfrm>
            <a:off x="9443882" y="6580236"/>
            <a:ext cx="156333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Maintenance ship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90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14EE8D5-3393-4CC1-8BE9-30C5838B369C}"/>
              </a:ext>
            </a:extLst>
          </p:cNvPr>
          <p:cNvSpPr txBox="1">
            <a:spLocks/>
          </p:cNvSpPr>
          <p:nvPr/>
        </p:nvSpPr>
        <p:spPr>
          <a:xfrm>
            <a:off x="6091084" y="370041"/>
            <a:ext cx="6054212" cy="13501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cs typeface="Calibri Light"/>
              </a:rPr>
              <a:t>SEA-ME-WE 3</a:t>
            </a:r>
            <a:endParaRPr lang="en-US" dirty="0">
              <a:cs typeface="Calibri Light"/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541202E-C9D2-45BA-9DEC-FF5549DB222D}"/>
              </a:ext>
            </a:extLst>
          </p:cNvPr>
          <p:cNvSpPr txBox="1">
            <a:spLocks/>
          </p:cNvSpPr>
          <p:nvPr/>
        </p:nvSpPr>
        <p:spPr>
          <a:xfrm>
            <a:off x="6098459" y="5500431"/>
            <a:ext cx="5624051" cy="13524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latin typeface="Consolas"/>
                <a:ea typeface="+mn-lt"/>
                <a:cs typeface="+mn-lt"/>
              </a:rPr>
              <a:t>The South-East Asia Middle East Western Europe 3.</a:t>
            </a:r>
          </a:p>
          <a:p>
            <a:r>
              <a:rPr lang="en-US" sz="1400">
                <a:latin typeface="Consolas"/>
                <a:cs typeface="Calibri"/>
              </a:rPr>
              <a:t>Length: 39,000km, Capacity: 100G (1999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sz="1400">
              <a:latin typeface="Consolas"/>
              <a:cs typeface="Calibri"/>
            </a:endParaRPr>
          </a:p>
          <a:p>
            <a:r>
              <a:rPr lang="en-US" sz="1400">
                <a:latin typeface="Consolas"/>
                <a:cs typeface="Calibri"/>
              </a:rPr>
              <a:t>Operators: </a:t>
            </a:r>
            <a:r>
              <a:rPr lang="en-US" sz="1400">
                <a:ea typeface="+mn-lt"/>
                <a:cs typeface="+mn-lt"/>
              </a:rPr>
              <a:t>BSNL (</a:t>
            </a:r>
            <a:r>
              <a:rPr lang="en-US" sz="1400">
                <a:latin typeface="Calibri"/>
                <a:cs typeface="Calibri"/>
              </a:rPr>
              <a:t>9</a:t>
            </a:r>
            <a:r>
              <a:rPr lang="en-US" sz="1400">
                <a:latin typeface="Consolas"/>
                <a:cs typeface="Calibri"/>
              </a:rPr>
              <a:t>2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dirty="0"/>
          </a:p>
          <a:p>
            <a:r>
              <a:rPr lang="en-US" sz="1400">
                <a:latin typeface="Consolas"/>
                <a:cs typeface="Calibri"/>
              </a:rPr>
              <a:t>CLS: </a:t>
            </a:r>
            <a:r>
              <a:rPr lang="en-US" sz="1400">
                <a:latin typeface="Calibri"/>
                <a:cs typeface="Calibri"/>
              </a:rPr>
              <a:t>Mumbai (Tata Comm.), Kochi (Tata Comm.) (</a:t>
            </a:r>
            <a:r>
              <a:rPr lang="en-US" sz="1400" dirty="0">
                <a:latin typeface="Consolas"/>
                <a:cs typeface="Calibri"/>
              </a:rPr>
              <a:t>39)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pic>
        <p:nvPicPr>
          <p:cNvPr id="14" name="Picture 14" descr="Map&#10;&#10;Description automatically generated">
            <a:extLst>
              <a:ext uri="{FF2B5EF4-FFF2-40B4-BE49-F238E27FC236}">
                <a16:creationId xmlns:a16="http://schemas.microsoft.com/office/drawing/2014/main" id="{8B3EB4AA-73B8-47EE-A6EC-A75C13F6F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916" y="1521640"/>
            <a:ext cx="6024716" cy="3704106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5D78EE3-5CC2-4561-A528-69E5340C7490}"/>
              </a:ext>
            </a:extLst>
          </p:cNvPr>
          <p:cNvSpPr txBox="1">
            <a:spLocks/>
          </p:cNvSpPr>
          <p:nvPr/>
        </p:nvSpPr>
        <p:spPr>
          <a:xfrm>
            <a:off x="73742" y="424118"/>
            <a:ext cx="6054212" cy="13501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cs typeface="Calibri Light"/>
              </a:rPr>
              <a:t>FEA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5DE1DC9F-3C1F-4F05-8DAD-17D6627EEA37}"/>
              </a:ext>
            </a:extLst>
          </p:cNvPr>
          <p:cNvSpPr txBox="1">
            <a:spLocks/>
          </p:cNvSpPr>
          <p:nvPr/>
        </p:nvSpPr>
        <p:spPr>
          <a:xfrm>
            <a:off x="76201" y="5512721"/>
            <a:ext cx="6041921" cy="13524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Consolas"/>
                <a:ea typeface="+mn-lt"/>
                <a:cs typeface="+mn-lt"/>
              </a:rPr>
              <a:t>The FLAG Europe Asia (Fiber-optic Link Around Globe).</a:t>
            </a:r>
          </a:p>
          <a:p>
            <a:r>
              <a:rPr lang="en-US" sz="1400" dirty="0">
                <a:latin typeface="Consolas"/>
                <a:cs typeface="Calibri"/>
              </a:rPr>
              <a:t>Length: 28,000km, Capacity: 80Gbps (1997)</a:t>
            </a:r>
          </a:p>
          <a:p>
            <a:r>
              <a:rPr lang="en-US" sz="1400" dirty="0">
                <a:latin typeface="Consolas"/>
                <a:cs typeface="Calibri"/>
              </a:rPr>
              <a:t>Operators: </a:t>
            </a:r>
            <a:r>
              <a:rPr lang="en-US" sz="1400" dirty="0">
                <a:ea typeface="+mn-lt"/>
                <a:cs typeface="+mn-lt"/>
              </a:rPr>
              <a:t>Global Cloud Xchange (RCOM) (</a:t>
            </a:r>
            <a:r>
              <a:rPr lang="en-US" sz="1400" dirty="0">
                <a:latin typeface="Calibri"/>
                <a:cs typeface="Calibri"/>
              </a:rPr>
              <a:t>1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dirty="0"/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Chennai (Tata Comm.) (</a:t>
            </a:r>
            <a:r>
              <a:rPr lang="en-US" sz="1400" dirty="0">
                <a:latin typeface="Consolas"/>
                <a:cs typeface="Calibri"/>
              </a:rPr>
              <a:t>18)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pic>
        <p:nvPicPr>
          <p:cNvPr id="19" name="Picture 10" descr="Map&#10;&#10;Description automatically generated">
            <a:extLst>
              <a:ext uri="{FF2B5EF4-FFF2-40B4-BE49-F238E27FC236}">
                <a16:creationId xmlns:a16="http://schemas.microsoft.com/office/drawing/2014/main" id="{5C161AC1-6CA4-496F-9EB8-7A1A6C3FB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7" y="1523740"/>
            <a:ext cx="6037006" cy="340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2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CE889-6183-4F43-A04B-2F455B47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19" y="365125"/>
            <a:ext cx="6029633" cy="1350143"/>
          </a:xfrm>
        </p:spPr>
        <p:txBody>
          <a:bodyPr/>
          <a:lstStyle/>
          <a:p>
            <a:pPr algn="ctr"/>
            <a:r>
              <a:rPr lang="en-US">
                <a:ea typeface="+mj-lt"/>
                <a:cs typeface="+mj-lt"/>
              </a:rPr>
              <a:t>I2ICN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B32F7-0CD7-4E9F-A76E-285B37EB0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490" y="5500431"/>
            <a:ext cx="5624052" cy="1352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>
                <a:latin typeface="Consolas"/>
                <a:ea typeface="+mn-lt"/>
                <a:cs typeface="+mn-lt"/>
              </a:rPr>
              <a:t>The i2 Cable Network</a:t>
            </a:r>
            <a:r>
              <a:rPr lang="en-US" sz="1400" dirty="0">
                <a:latin typeface="Consolas"/>
                <a:ea typeface="+mn-lt"/>
                <a:cs typeface="+mn-lt"/>
              </a:rPr>
              <a:t>.</a:t>
            </a:r>
          </a:p>
          <a:p>
            <a:r>
              <a:rPr lang="en-US" sz="1400">
                <a:latin typeface="Consolas"/>
                <a:cs typeface="Calibri"/>
              </a:rPr>
              <a:t>Length: 3,100km, Capacity: 8.4Tbps (2002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sz="1400">
              <a:latin typeface="Consolas"/>
              <a:cs typeface="Calibri"/>
            </a:endParaRPr>
          </a:p>
          <a:p>
            <a:r>
              <a:rPr lang="en-US" sz="1400">
                <a:latin typeface="Consolas"/>
                <a:cs typeface="Calibri"/>
              </a:rPr>
              <a:t>Operators: </a:t>
            </a:r>
            <a:r>
              <a:rPr lang="en-US" sz="1400">
                <a:ea typeface="+mn-lt"/>
                <a:cs typeface="+mn-lt"/>
              </a:rPr>
              <a:t>Bharti Airtel (</a:t>
            </a:r>
            <a:r>
              <a:rPr lang="en-US" sz="1400">
                <a:latin typeface="Consolas"/>
                <a:cs typeface="Calibri"/>
              </a:rPr>
              <a:t>2)</a:t>
            </a:r>
            <a:endParaRPr lang="en-US"/>
          </a:p>
          <a:p>
            <a:r>
              <a:rPr lang="en-US" sz="1400">
                <a:latin typeface="Consolas"/>
                <a:cs typeface="Calibri"/>
              </a:rPr>
              <a:t>CLS: </a:t>
            </a:r>
            <a:r>
              <a:rPr lang="en-US" sz="1400">
                <a:latin typeface="Calibri"/>
                <a:cs typeface="Calibri"/>
              </a:rPr>
              <a:t>Chennai (Airtel) </a:t>
            </a:r>
            <a:r>
              <a:rPr lang="en-US" sz="1400">
                <a:latin typeface="Consolas"/>
                <a:cs typeface="Calibri"/>
              </a:rPr>
              <a:t>(2)</a:t>
            </a:r>
            <a:endParaRPr lang="en-US" sz="1400">
              <a:latin typeface="Consolas"/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4EE8D5-3393-4CC1-8BE9-30C5838B369C}"/>
              </a:ext>
            </a:extLst>
          </p:cNvPr>
          <p:cNvSpPr txBox="1">
            <a:spLocks/>
          </p:cNvSpPr>
          <p:nvPr/>
        </p:nvSpPr>
        <p:spPr>
          <a:xfrm>
            <a:off x="6091084" y="370041"/>
            <a:ext cx="6054212" cy="13501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cs typeface="Calibri Light"/>
              </a:rPr>
              <a:t>SAFE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541202E-C9D2-45BA-9DEC-FF5549DB222D}"/>
              </a:ext>
            </a:extLst>
          </p:cNvPr>
          <p:cNvSpPr txBox="1">
            <a:spLocks/>
          </p:cNvSpPr>
          <p:nvPr/>
        </p:nvSpPr>
        <p:spPr>
          <a:xfrm>
            <a:off x="6098459" y="5500431"/>
            <a:ext cx="5624051" cy="13524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Consolas"/>
                <a:ea typeface="+mn-lt"/>
                <a:cs typeface="+mn-lt"/>
              </a:rPr>
              <a:t>The South Africa</a:t>
            </a:r>
            <a:r>
              <a:rPr lang="en-US" sz="1400" dirty="0">
                <a:latin typeface="Consolas"/>
                <a:cs typeface="Calibri"/>
              </a:rPr>
              <a:t> Far </a:t>
            </a:r>
            <a:r>
              <a:rPr lang="en-US" sz="1400" dirty="0">
                <a:latin typeface="Consolas"/>
                <a:ea typeface="+mn-lt"/>
                <a:cs typeface="+mn-lt"/>
              </a:rPr>
              <a:t>East.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Length: 13,500km, Capacity: 130Gbps (2002)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Operators: </a:t>
            </a:r>
            <a:r>
              <a:rPr lang="en-US" sz="1400" dirty="0">
                <a:latin typeface="Calibri"/>
                <a:cs typeface="Calibri"/>
              </a:rPr>
              <a:t>Tata Comm.</a:t>
            </a:r>
            <a:r>
              <a:rPr lang="en-US" sz="1400" dirty="0">
                <a:ea typeface="+mn-lt"/>
                <a:cs typeface="+mn-lt"/>
              </a:rPr>
              <a:t> (</a:t>
            </a:r>
            <a:r>
              <a:rPr lang="en-US" sz="1400" dirty="0">
                <a:latin typeface="Consolas"/>
                <a:cs typeface="Calibri"/>
              </a:rPr>
              <a:t>30)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Cochin (Tata Comm.) </a:t>
            </a:r>
            <a:r>
              <a:rPr lang="en-US" sz="1400" dirty="0">
                <a:latin typeface="Consolas"/>
                <a:cs typeface="Calibri"/>
              </a:rPr>
              <a:t>(6)</a:t>
            </a:r>
            <a:endParaRPr lang="en-US" sz="1400" dirty="0">
              <a:ea typeface="+mn-lt"/>
              <a:cs typeface="+mn-lt"/>
            </a:endParaRPr>
          </a:p>
        </p:txBody>
      </p:sp>
      <p:pic>
        <p:nvPicPr>
          <p:cNvPr id="13" name="Picture 13" descr="Diagram&#10;&#10;Description automatically generated">
            <a:extLst>
              <a:ext uri="{FF2B5EF4-FFF2-40B4-BE49-F238E27FC236}">
                <a16:creationId xmlns:a16="http://schemas.microsoft.com/office/drawing/2014/main" id="{76EE0EA0-F6D6-42B3-9670-0FE8A0668B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620" y="1520773"/>
            <a:ext cx="6041922" cy="3990105"/>
          </a:xfrm>
        </p:spPr>
      </p:pic>
      <p:pic>
        <p:nvPicPr>
          <p:cNvPr id="3" name="Picture 6" descr="Map&#10;&#10;Description automatically generated">
            <a:extLst>
              <a:ext uri="{FF2B5EF4-FFF2-40B4-BE49-F238E27FC236}">
                <a16:creationId xmlns:a16="http://schemas.microsoft.com/office/drawing/2014/main" id="{19511FB7-5E08-48B4-B08B-A0F1E28E5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459" y="1521107"/>
            <a:ext cx="5611761" cy="398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996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CE889-6183-4F43-A04B-2F455B47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19" y="365125"/>
            <a:ext cx="6029633" cy="1350143"/>
          </a:xfrm>
        </p:spPr>
        <p:txBody>
          <a:bodyPr/>
          <a:lstStyle/>
          <a:p>
            <a:pPr algn="ctr"/>
            <a:r>
              <a:rPr lang="en-US" dirty="0">
                <a:ea typeface="+mj-lt"/>
                <a:cs typeface="+mj-lt"/>
              </a:rPr>
              <a:t>TIC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B32F7-0CD7-4E9F-A76E-285B37EB0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490" y="5500431"/>
            <a:ext cx="5624052" cy="1352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>
                <a:latin typeface="Consolas"/>
                <a:ea typeface="+mn-lt"/>
                <a:cs typeface="+mn-lt"/>
              </a:rPr>
              <a:t>The Tata </a:t>
            </a:r>
            <a:r>
              <a:rPr lang="en-US" sz="1400" dirty="0" err="1">
                <a:latin typeface="Consolas"/>
                <a:cs typeface="Calibri"/>
              </a:rPr>
              <a:t>Indicom</a:t>
            </a:r>
            <a:r>
              <a:rPr lang="en-US" sz="1400" dirty="0">
                <a:latin typeface="Consolas"/>
                <a:cs typeface="Calibri"/>
              </a:rPr>
              <a:t> </a:t>
            </a:r>
            <a:r>
              <a:rPr lang="en-US" sz="1400" dirty="0">
                <a:latin typeface="Consolas"/>
                <a:ea typeface="+mn-lt"/>
                <a:cs typeface="+mn-lt"/>
              </a:rPr>
              <a:t>Cable.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Length: 3,175km, Capacity: 5.1Tbps (2004)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Operators: </a:t>
            </a:r>
            <a:r>
              <a:rPr lang="en-US" sz="1400" dirty="0">
                <a:ea typeface="+mn-lt"/>
                <a:cs typeface="+mn-lt"/>
              </a:rPr>
              <a:t>Tata Comm. (</a:t>
            </a:r>
            <a:r>
              <a:rPr lang="en-US" sz="1400" dirty="0">
                <a:latin typeface="Calibri"/>
                <a:cs typeface="Calibri"/>
              </a:rPr>
              <a:t>1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Chennai (Tata Comm.) (</a:t>
            </a:r>
            <a:r>
              <a:rPr lang="en-US" sz="1400" dirty="0">
                <a:latin typeface="Consolas"/>
                <a:cs typeface="Calibri"/>
              </a:rPr>
              <a:t>2)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4EE8D5-3393-4CC1-8BE9-30C5838B369C}"/>
              </a:ext>
            </a:extLst>
          </p:cNvPr>
          <p:cNvSpPr txBox="1">
            <a:spLocks/>
          </p:cNvSpPr>
          <p:nvPr/>
        </p:nvSpPr>
        <p:spPr>
          <a:xfrm>
            <a:off x="6091084" y="370041"/>
            <a:ext cx="6054212" cy="13501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ea typeface="+mj-lt"/>
                <a:cs typeface="+mj-lt"/>
              </a:rPr>
              <a:t>SEA-ME-WE 4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541202E-C9D2-45BA-9DEC-FF5549DB222D}"/>
              </a:ext>
            </a:extLst>
          </p:cNvPr>
          <p:cNvSpPr txBox="1">
            <a:spLocks/>
          </p:cNvSpPr>
          <p:nvPr/>
        </p:nvSpPr>
        <p:spPr>
          <a:xfrm>
            <a:off x="6098459" y="5500431"/>
            <a:ext cx="5624051" cy="13524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Consolas"/>
                <a:ea typeface="+mn-lt"/>
                <a:cs typeface="+mn-lt"/>
              </a:rPr>
              <a:t>The South East Asia-Middle East-West Europe 4.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Length: 18,800km (4), Capacity: 4.6Tbps (2005)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Operators: </a:t>
            </a:r>
            <a:r>
              <a:rPr lang="en-US" sz="1400" dirty="0">
                <a:latin typeface="Calibri"/>
                <a:cs typeface="Calibri"/>
              </a:rPr>
              <a:t>Tata Comm., Bharti </a:t>
            </a:r>
            <a:r>
              <a:rPr lang="en-US" sz="1400" dirty="0">
                <a:ea typeface="+mn-lt"/>
                <a:cs typeface="+mn-lt"/>
              </a:rPr>
              <a:t>Infotel (</a:t>
            </a:r>
            <a:r>
              <a:rPr lang="en-US" sz="1400" dirty="0">
                <a:latin typeface="Consolas"/>
                <a:cs typeface="Calibri"/>
              </a:rPr>
              <a:t>16)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Mumbai (Airtel), Chennai (Airtel) (</a:t>
            </a:r>
            <a:r>
              <a:rPr lang="en-US" sz="1400" dirty="0">
                <a:latin typeface="Consolas"/>
                <a:cs typeface="Calibri"/>
              </a:rPr>
              <a:t>17)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pic>
        <p:nvPicPr>
          <p:cNvPr id="7" name="Picture 8" descr="Map&#10;&#10;Description automatically generated">
            <a:extLst>
              <a:ext uri="{FF2B5EF4-FFF2-40B4-BE49-F238E27FC236}">
                <a16:creationId xmlns:a16="http://schemas.microsoft.com/office/drawing/2014/main" id="{0DE2C189-B373-4A45-B895-1031E372A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007" y="1528301"/>
            <a:ext cx="4677082" cy="3973461"/>
          </a:xfrm>
          <a:prstGeom prst="rect">
            <a:avLst/>
          </a:prstGeom>
        </p:spPr>
      </p:pic>
      <p:pic>
        <p:nvPicPr>
          <p:cNvPr id="9" name="Picture 5" descr="Map&#10;&#10;Description automatically generated">
            <a:extLst>
              <a:ext uri="{FF2B5EF4-FFF2-40B4-BE49-F238E27FC236}">
                <a16:creationId xmlns:a16="http://schemas.microsoft.com/office/drawing/2014/main" id="{7AB4E20E-631F-4651-8AF2-469304EC089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086169" y="1528093"/>
            <a:ext cx="6091083" cy="3791109"/>
          </a:xfrm>
        </p:spPr>
      </p:pic>
    </p:spTree>
    <p:extLst>
      <p:ext uri="{BB962C8B-B14F-4D97-AF65-F5344CB8AC3E}">
        <p14:creationId xmlns:p14="http://schemas.microsoft.com/office/powerpoint/2010/main" val="545769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CE889-6183-4F43-A04B-2F455B47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19" y="365125"/>
            <a:ext cx="6029633" cy="1350143"/>
          </a:xfrm>
        </p:spPr>
        <p:txBody>
          <a:bodyPr/>
          <a:lstStyle/>
          <a:p>
            <a:pPr algn="ctr"/>
            <a:r>
              <a:rPr lang="en-US" dirty="0">
                <a:ea typeface="+mj-lt"/>
                <a:cs typeface="+mj-lt"/>
              </a:rPr>
              <a:t>BLCS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B32F7-0CD7-4E9F-A76E-285B37EB0E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490" y="5500431"/>
            <a:ext cx="5624052" cy="1352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dirty="0">
                <a:latin typeface="Consolas"/>
                <a:ea typeface="+mn-lt"/>
                <a:cs typeface="+mn-lt"/>
              </a:rPr>
              <a:t>The Bharat</a:t>
            </a:r>
            <a:r>
              <a:rPr lang="en-US" sz="1400" dirty="0">
                <a:latin typeface="Consolas"/>
                <a:cs typeface="Calibri"/>
              </a:rPr>
              <a:t> Lanka Cable System</a:t>
            </a:r>
            <a:r>
              <a:rPr lang="en-US" sz="1400" dirty="0">
                <a:latin typeface="Consolas"/>
                <a:ea typeface="+mn-lt"/>
                <a:cs typeface="+mn-lt"/>
              </a:rPr>
              <a:t>.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Length: 320km, Capacity: 1Tbps (2006)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Operators: </a:t>
            </a:r>
            <a:r>
              <a:rPr lang="en-US" sz="1400" dirty="0">
                <a:latin typeface="Calibri"/>
                <a:cs typeface="Calibri"/>
              </a:rPr>
              <a:t>BSNL</a:t>
            </a:r>
            <a:r>
              <a:rPr lang="en-US" sz="1400" dirty="0">
                <a:ea typeface="+mn-lt"/>
                <a:cs typeface="+mn-lt"/>
              </a:rPr>
              <a:t> (</a:t>
            </a:r>
            <a:r>
              <a:rPr lang="en-US" sz="1400" dirty="0">
                <a:latin typeface="Consolas"/>
                <a:cs typeface="Calibri"/>
              </a:rPr>
              <a:t>2)</a:t>
            </a:r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latin typeface="Consolas"/>
                <a:cs typeface="Calibri"/>
              </a:rPr>
              <a:t>CLS: </a:t>
            </a:r>
            <a:r>
              <a:rPr lang="en-US" sz="1400" dirty="0">
                <a:latin typeface="Calibri"/>
                <a:cs typeface="Calibri"/>
              </a:rPr>
              <a:t>Tuticorin (Reliance) (</a:t>
            </a:r>
            <a:r>
              <a:rPr lang="en-US" sz="1400" dirty="0">
                <a:latin typeface="Consolas"/>
                <a:cs typeface="Calibri"/>
              </a:rPr>
              <a:t>2)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4EE8D5-3393-4CC1-8BE9-30C5838B369C}"/>
              </a:ext>
            </a:extLst>
          </p:cNvPr>
          <p:cNvSpPr txBox="1">
            <a:spLocks/>
          </p:cNvSpPr>
          <p:nvPr/>
        </p:nvSpPr>
        <p:spPr>
          <a:xfrm>
            <a:off x="6091084" y="370041"/>
            <a:ext cx="6054212" cy="13501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ea typeface="+mj-lt"/>
                <a:cs typeface="+mj-lt"/>
              </a:rPr>
              <a:t>FALCON</a:t>
            </a:r>
            <a:endParaRPr lang="en-US"/>
          </a:p>
        </p:txBody>
      </p:sp>
      <p:pic>
        <p:nvPicPr>
          <p:cNvPr id="10" name="Picture 8" descr="Map&#10;&#10;Description automatically generated">
            <a:extLst>
              <a:ext uri="{FF2B5EF4-FFF2-40B4-BE49-F238E27FC236}">
                <a16:creationId xmlns:a16="http://schemas.microsoft.com/office/drawing/2014/main" id="{954B1DA3-2B50-4156-A0A1-198D17ACE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169" y="1522672"/>
            <a:ext cx="6091083" cy="342095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541202E-C9D2-45BA-9DEC-FF5549DB222D}"/>
              </a:ext>
            </a:extLst>
          </p:cNvPr>
          <p:cNvSpPr txBox="1">
            <a:spLocks/>
          </p:cNvSpPr>
          <p:nvPr/>
        </p:nvSpPr>
        <p:spPr>
          <a:xfrm>
            <a:off x="6098459" y="5500431"/>
            <a:ext cx="5624051" cy="13524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latin typeface="Consolas"/>
                <a:ea typeface="+mn-lt"/>
                <a:cs typeface="+mn-lt"/>
              </a:rPr>
              <a:t>The FLAG Alcatel-Lucent Optical Network</a:t>
            </a:r>
            <a:r>
              <a:rPr lang="en-US" sz="1400" dirty="0">
                <a:latin typeface="Consolas"/>
                <a:ea typeface="+mn-lt"/>
                <a:cs typeface="+mn-lt"/>
              </a:rPr>
              <a:t>.</a:t>
            </a:r>
          </a:p>
          <a:p>
            <a:r>
              <a:rPr lang="en-US" sz="1400">
                <a:latin typeface="Consolas"/>
                <a:cs typeface="Calibri"/>
              </a:rPr>
              <a:t>Length: 11,859km, Capacity: 2.56Tbps (2006</a:t>
            </a:r>
            <a:r>
              <a:rPr lang="en-US" sz="1400" dirty="0">
                <a:latin typeface="Consolas"/>
                <a:cs typeface="Calibri"/>
              </a:rPr>
              <a:t>)</a:t>
            </a:r>
            <a:endParaRPr lang="en-US" sz="1400">
              <a:latin typeface="Consolas"/>
              <a:cs typeface="Calibri"/>
            </a:endParaRPr>
          </a:p>
          <a:p>
            <a:r>
              <a:rPr lang="en-US" sz="1400">
                <a:latin typeface="Consolas"/>
                <a:cs typeface="Calibri"/>
              </a:rPr>
              <a:t>Operators: </a:t>
            </a:r>
            <a:r>
              <a:rPr lang="en-US" sz="1400">
                <a:ea typeface="+mn-lt"/>
                <a:cs typeface="+mn-lt"/>
              </a:rPr>
              <a:t>Global Cloud eXchange (</a:t>
            </a:r>
            <a:r>
              <a:rPr lang="en-US" sz="1400">
                <a:latin typeface="Consolas"/>
                <a:cs typeface="Calibri"/>
              </a:rPr>
              <a:t>16)</a:t>
            </a:r>
            <a:endParaRPr lang="en-US"/>
          </a:p>
          <a:p>
            <a:r>
              <a:rPr lang="en-US" sz="1400">
                <a:latin typeface="Consolas"/>
                <a:cs typeface="Calibri"/>
              </a:rPr>
              <a:t>CLS: </a:t>
            </a:r>
            <a:r>
              <a:rPr lang="en-US" sz="1400">
                <a:latin typeface="Calibri"/>
                <a:cs typeface="Calibri"/>
              </a:rPr>
              <a:t>Mumbai (Reliance) (</a:t>
            </a:r>
            <a:r>
              <a:rPr lang="en-US" sz="1400" dirty="0">
                <a:latin typeface="Consolas"/>
                <a:cs typeface="Calibri"/>
              </a:rPr>
              <a:t>17)</a:t>
            </a:r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latin typeface="Consolas"/>
              <a:cs typeface="Calibri"/>
            </a:endParaRPr>
          </a:p>
        </p:txBody>
      </p:sp>
      <p:pic>
        <p:nvPicPr>
          <p:cNvPr id="7" name="Picture 10" descr="Map&#10;&#10;Description automatically generated">
            <a:extLst>
              <a:ext uri="{FF2B5EF4-FFF2-40B4-BE49-F238E27FC236}">
                <a16:creationId xmlns:a16="http://schemas.microsoft.com/office/drawing/2014/main" id="{D5AB962F-8F85-4E26-B62F-4D70E0840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981" y="1523734"/>
            <a:ext cx="5139812" cy="372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368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406 Submarine Cables</vt:lpstr>
      <vt:lpstr>Manufacturing &amp; Deployment</vt:lpstr>
      <vt:lpstr>PowerPoint Presentation</vt:lpstr>
      <vt:lpstr>PowerPoint Presentation</vt:lpstr>
      <vt:lpstr>PowerPoint Presentation</vt:lpstr>
      <vt:lpstr>PowerPoint Presentation</vt:lpstr>
      <vt:lpstr>I2ICN</vt:lpstr>
      <vt:lpstr>TIC</vt:lpstr>
      <vt:lpstr>BLCS</vt:lpstr>
      <vt:lpstr>SEACOM</vt:lpstr>
      <vt:lpstr>EIG</vt:lpstr>
      <vt:lpstr>GIBY</vt:lpstr>
      <vt:lpstr>CANI</vt:lpstr>
      <vt:lpstr>Cable Landing Stations in India</vt:lpstr>
      <vt:lpstr>PowerPoint Presentation</vt:lpstr>
      <vt:lpstr>Landing of an Italy-USA cable (4,704 nautical miles long), on the Rockoway beach, New-York, January 1925.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2070</cp:revision>
  <dcterms:created xsi:type="dcterms:W3CDTF">2013-07-15T20:26:40Z</dcterms:created>
  <dcterms:modified xsi:type="dcterms:W3CDTF">2020-10-31T21:54:06Z</dcterms:modified>
</cp:coreProperties>
</file>

<file path=docProps/thumbnail.jpeg>
</file>